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59" r:id="rId3"/>
    <p:sldId id="260" r:id="rId4"/>
    <p:sldId id="261" r:id="rId5"/>
    <p:sldId id="262" r:id="rId6"/>
    <p:sldId id="303" r:id="rId7"/>
    <p:sldId id="263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302" r:id="rId17"/>
    <p:sldId id="304" r:id="rId18"/>
    <p:sldId id="274" r:id="rId19"/>
    <p:sldId id="306" r:id="rId20"/>
    <p:sldId id="305" r:id="rId21"/>
    <p:sldId id="307" r:id="rId22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6207" autoAdjust="0"/>
  </p:normalViewPr>
  <p:slideViewPr>
    <p:cSldViewPr snapToGrid="0">
      <p:cViewPr>
        <p:scale>
          <a:sx n="94" d="100"/>
          <a:sy n="94" d="100"/>
        </p:scale>
        <p:origin x="213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E1D2B-B0DD-49D8-9ACE-918B5D25964E}" type="datetimeFigureOut">
              <a:rPr lang="es-MX" smtClean="0"/>
              <a:t>17/01/2018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8FF17C-C8B8-4AAC-92DB-85AE25CF2D7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3968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Nos informara acerca de nuestra búsqueda, nos guiara a donde debemos ir en nuestro árbol de búsqueda en lo que lo </a:t>
            </a:r>
            <a:r>
              <a:rPr lang="es-MX" dirty="0" err="1"/>
              <a:t>cntruimos</a:t>
            </a:r>
            <a:r>
              <a:rPr lang="es-MX" dirty="0"/>
              <a:t> y </a:t>
            </a:r>
            <a:r>
              <a:rPr lang="es-MX" dirty="0" err="1"/>
              <a:t>buecamos</a:t>
            </a:r>
            <a:r>
              <a:rPr lang="es-MX" dirty="0"/>
              <a:t> </a:t>
            </a:r>
            <a:r>
              <a:rPr lang="es-MX" dirty="0" err="1"/>
              <a:t>nuetra</a:t>
            </a:r>
            <a:r>
              <a:rPr lang="es-MX" dirty="0"/>
              <a:t> meta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FF17C-C8B8-4AAC-92DB-85AE25CF2D7A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4847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Configuracion</a:t>
            </a:r>
            <a:r>
              <a:rPr lang="es-MX" dirty="0"/>
              <a:t> del mundo : lo mas relevante</a:t>
            </a:r>
          </a:p>
          <a:p>
            <a:r>
              <a:rPr lang="es-MX" dirty="0" err="1"/>
              <a:t>Funcion</a:t>
            </a:r>
            <a:r>
              <a:rPr lang="es-MX" dirty="0"/>
              <a:t> de estado:</a:t>
            </a:r>
            <a:r>
              <a:rPr lang="es-MX" baseline="0" dirty="0"/>
              <a:t> como es que los estados evolucionan en repuesta a tus acciones</a:t>
            </a:r>
          </a:p>
          <a:p>
            <a:r>
              <a:rPr lang="es-MX" baseline="0" dirty="0"/>
              <a:t>En </a:t>
            </a:r>
            <a:r>
              <a:rPr lang="es-MX" baseline="0" dirty="0" err="1"/>
              <a:t>escencia</a:t>
            </a:r>
            <a:r>
              <a:rPr lang="es-MX" baseline="0" dirty="0"/>
              <a:t> es tu conocimiento acerca de como trabaja el mundo</a:t>
            </a:r>
          </a:p>
          <a:p>
            <a:r>
              <a:rPr lang="es-MX" baseline="0" dirty="0"/>
              <a:t>Nodos son los posibles estado en lo que puedes estar 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FF17C-C8B8-4AAC-92DB-85AE25CF2D7A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66732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A* expanded 8100 ; Path cost = 33</a:t>
            </a:r>
          </a:p>
          <a:p>
            <a:r>
              <a:rPr lang="en-US" dirty="0">
                <a:latin typeface="Arial" charset="0"/>
              </a:rPr>
              <a:t>UCS expanded 25263 . Path cost = 33</a:t>
            </a:r>
          </a:p>
          <a:p>
            <a:r>
              <a:rPr lang="en-US" dirty="0">
                <a:latin typeface="Arial" charset="0"/>
              </a:rPr>
              <a:t>Greedy expanded 10 . Path cost = 41</a:t>
            </a:r>
          </a:p>
          <a:p>
            <a:r>
              <a:rPr lang="en-US" dirty="0">
                <a:latin typeface="Arial" charset="0"/>
              </a:rPr>
              <a:t>[0, 7, 5, 3, 2, 1, 4, 6]</a:t>
            </a:r>
          </a:p>
          <a:p>
            <a:r>
              <a:rPr lang="en-US" dirty="0">
                <a:latin typeface="Arial" charset="0"/>
              </a:rPr>
              <a:t>(7, 0, 5, 3, 2, 1, 4, 6)</a:t>
            </a:r>
          </a:p>
          <a:p>
            <a:r>
              <a:rPr lang="en-US" dirty="0">
                <a:latin typeface="Arial" charset="0"/>
              </a:rPr>
              <a:t>(6, 4, 1, 2, 3, 5, 0, 7)</a:t>
            </a:r>
          </a:p>
          <a:p>
            <a:r>
              <a:rPr lang="en-US" dirty="0">
                <a:latin typeface="Arial" charset="0"/>
              </a:rPr>
              <a:t>(3, 2, 1, 4, 6, 5, 0, 7)</a:t>
            </a:r>
          </a:p>
          <a:p>
            <a:r>
              <a:rPr lang="en-US" dirty="0">
                <a:latin typeface="Arial" charset="0"/>
              </a:rPr>
              <a:t>(1, 2, 3, 4, 6, 5, 0, 7)</a:t>
            </a:r>
          </a:p>
          <a:p>
            <a:r>
              <a:rPr lang="en-US" dirty="0">
                <a:latin typeface="Arial" charset="0"/>
              </a:rPr>
              <a:t>(5, 6, 4, 3, 2, 1, 0, 7)</a:t>
            </a:r>
          </a:p>
          <a:p>
            <a:r>
              <a:rPr lang="en-US" dirty="0">
                <a:latin typeface="Arial" charset="0"/>
              </a:rPr>
              <a:t>(6, 5, 4, 3, 2, 1, 0, 7)</a:t>
            </a:r>
          </a:p>
          <a:p>
            <a:r>
              <a:rPr lang="en-US" dirty="0">
                <a:latin typeface="Arial" charset="0"/>
              </a:rPr>
              <a:t>(0, 1, 2, 3, 4, 5, 6, 7)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FF17C-C8B8-4AAC-92DB-85AE25CF2D7A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98591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rial" charset="0"/>
              </a:rPr>
              <a:t>You know exactly where you came from and how you got there, but you have no idea where you’re going.  But, you’ll know it when you see it.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FF17C-C8B8-4AAC-92DB-85AE25CF2D7A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51641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Heuristics</a:t>
            </a:r>
            <a:r>
              <a:rPr lang="es-MX" dirty="0"/>
              <a:t>: </a:t>
            </a:r>
            <a:r>
              <a:rPr lang="es-MX"/>
              <a:t>una función que mapea estados a números reales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FF17C-C8B8-4AAC-92DB-85AE25CF2D7A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5361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152357" y="1463039"/>
            <a:ext cx="5275385" cy="1589651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8625">
                <a:solidFill>
                  <a:schemeClr val="bg1"/>
                </a:solidFill>
                <a:latin typeface="Bauhaus 93" panose="04030905020B02020C02" pitchFamily="82" charset="0"/>
              </a:defRPr>
            </a:lvl1pPr>
          </a:lstStyle>
          <a:p>
            <a:r>
              <a:rPr lang="es-ES" dirty="0" err="1"/>
              <a:t>Proteco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2278967" y="3193366"/>
            <a:ext cx="4684542" cy="14208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2400" baseline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 dirty="0"/>
              <a:t>Presentación de cursos </a:t>
            </a:r>
            <a:r>
              <a:rPr lang="es-ES" dirty="0" err="1"/>
              <a:t>intersemestrales</a:t>
            </a:r>
            <a:r>
              <a:rPr lang="es-ES" dirty="0"/>
              <a:t>.</a:t>
            </a:r>
            <a:endParaRPr lang="es-MX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1430508" y="5991226"/>
            <a:ext cx="2948061" cy="365125"/>
          </a:xfrm>
        </p:spPr>
        <p:txBody>
          <a:bodyPr/>
          <a:lstStyle>
            <a:lvl1pPr>
              <a:defRPr sz="1500" b="1">
                <a:latin typeface="Century Gothic" panose="020B0502020202020204" pitchFamily="34" charset="0"/>
              </a:defRPr>
            </a:lvl1pPr>
          </a:lstStyle>
          <a:p>
            <a:pPr algn="ctr"/>
            <a:r>
              <a:rPr lang="es-MX" dirty="0"/>
              <a:t>10 de Noviembre de 2016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58329" y="211015"/>
            <a:ext cx="6246056" cy="9284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>
                <a:solidFill>
                  <a:schemeClr val="accent4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45920" y="1786597"/>
            <a:ext cx="6773593" cy="444539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102870" y="211015"/>
            <a:ext cx="2186647" cy="365125"/>
          </a:xfrm>
        </p:spPr>
        <p:txBody>
          <a:bodyPr/>
          <a:lstStyle/>
          <a:p>
            <a:r>
              <a:rPr lang="es-MX" dirty="0"/>
              <a:t>Cursos Intersemestrales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C54-FA73-46AB-9853-4BF0108293D9}" type="datetimeFigureOut">
              <a:rPr lang="es-MX" smtClean="0"/>
              <a:t>17/01/2018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A50DA-C6A6-4037-B99E-BF22814286E2}" type="slidenum">
              <a:rPr lang="es-MX" smtClean="0"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256" y="1324610"/>
            <a:ext cx="5317588" cy="1671808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C54-FA73-46AB-9853-4BF0108293D9}" type="datetimeFigureOut">
              <a:rPr lang="es-MX" smtClean="0"/>
              <a:t>17/01/2018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A50DA-C6A6-4037-B99E-BF22814286E2}" type="slidenum">
              <a:rPr lang="es-MX" smtClean="0"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0C54-FA73-46AB-9853-4BF0108293D9}" type="datetimeFigureOut">
              <a:rPr lang="es-MX" smtClean="0"/>
              <a:t>17/01/2018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A50DA-C6A6-4037-B99E-BF22814286E2}" type="slidenum">
              <a:rPr lang="es-MX" smtClean="0"/>
              <a:t>‹#›</a:t>
            </a:fld>
            <a:endParaRPr lang="es-MX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B0C54-FA73-46AB-9853-4BF0108293D9}" type="datetimeFigureOut">
              <a:rPr lang="es-MX" smtClean="0"/>
              <a:t>17/01/2018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A50DA-C6A6-4037-B99E-BF22814286E2}" type="slidenum">
              <a:rPr lang="es-MX" smtClean="0"/>
              <a:t>‹#›</a:t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wmf"/><Relationship Id="rId4" Type="http://schemas.openxmlformats.org/officeDocument/2006/relationships/image" Target="../media/image20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983545" y="1973065"/>
            <a:ext cx="5275385" cy="1192238"/>
          </a:xfrm>
        </p:spPr>
        <p:txBody>
          <a:bodyPr/>
          <a:lstStyle/>
          <a:p>
            <a:r>
              <a:rPr lang="es-MX" sz="4800" dirty="0"/>
              <a:t>BUSQUEDA INFORMADA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405966" y="5085408"/>
            <a:ext cx="4684542" cy="1420837"/>
          </a:xfrm>
        </p:spPr>
        <p:txBody>
          <a:bodyPr>
            <a:normAutofit/>
          </a:bodyPr>
          <a:lstStyle/>
          <a:p>
            <a:r>
              <a:rPr lang="es-MX" sz="3200" dirty="0"/>
              <a:t>Intersemestral 2018-1</a:t>
            </a:r>
          </a:p>
        </p:txBody>
      </p:sp>
      <p:sp>
        <p:nvSpPr>
          <p:cNvPr id="4" name="Subtítulo 2"/>
          <p:cNvSpPr>
            <a:spLocks noGrp="1"/>
          </p:cNvSpPr>
          <p:nvPr/>
        </p:nvSpPr>
        <p:spPr>
          <a:xfrm>
            <a:off x="2405966" y="3443933"/>
            <a:ext cx="4684542" cy="14208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3200" dirty="0"/>
              <a:t>Inteligencia Artificial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La similitud: contenedor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321296" y="1600200"/>
            <a:ext cx="7571184" cy="452596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Todos los algoritmos son iguales.</a:t>
            </a:r>
          </a:p>
          <a:p>
            <a:r>
              <a:rPr lang="es-ES" dirty="0">
                <a:solidFill>
                  <a:schemeClr val="tx1"/>
                </a:solidFill>
              </a:rPr>
              <a:t>Su única diferencia es la estrategia usada en el contenedor</a:t>
            </a:r>
          </a:p>
          <a:p>
            <a:r>
              <a:rPr lang="es-ES" dirty="0">
                <a:solidFill>
                  <a:schemeClr val="tx1"/>
                </a:solidFill>
              </a:rPr>
              <a:t>Conceptualmente, todos usan una colas de prioridad. Solo la prioridad cambia</a:t>
            </a:r>
          </a:p>
          <a:p>
            <a:r>
              <a:rPr lang="es-ES" dirty="0">
                <a:solidFill>
                  <a:schemeClr val="tx1"/>
                </a:solidFill>
              </a:rPr>
              <a:t>En la practica, DFS y BFS es mejor implementarlos de forma simple</a:t>
            </a:r>
            <a:endParaRPr lang="es-MX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s-MX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27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B</a:t>
            </a:r>
            <a:r>
              <a:rPr lang="es-ES" dirty="0" err="1"/>
              <a:t>úsqueda</a:t>
            </a:r>
            <a:r>
              <a:rPr lang="es-ES" dirty="0"/>
              <a:t> informada</a:t>
            </a:r>
            <a:endParaRPr lang="es-MX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3215" y="1720515"/>
            <a:ext cx="6619872" cy="25049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82807" y="5495622"/>
            <a:ext cx="252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/>
              <a:t>[Imagen de UC Berkeley CS 188]</a:t>
            </a:r>
          </a:p>
        </p:txBody>
      </p:sp>
    </p:spTree>
    <p:extLst>
      <p:ext uri="{BB962C8B-B14F-4D97-AF65-F5344CB8AC3E}">
        <p14:creationId xmlns:p14="http://schemas.microsoft.com/office/powerpoint/2010/main" val="2419516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Heur</a:t>
            </a:r>
            <a:r>
              <a:rPr lang="es-ES" dirty="0" err="1"/>
              <a:t>ística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321296" y="1600200"/>
            <a:ext cx="7571184" cy="4525963"/>
          </a:xfrm>
        </p:spPr>
        <p:txBody>
          <a:bodyPr>
            <a:norm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/>
                </a:solidFill>
              </a:rPr>
              <a:t>En general es una técnica informal a seguir para resolver un problema</a:t>
            </a:r>
          </a:p>
          <a:p>
            <a:pPr marL="0" lvl="1" indent="0">
              <a:buNone/>
            </a:pPr>
            <a:endParaRPr lang="es-MX" dirty="0">
              <a:solidFill>
                <a:schemeClr val="tx1"/>
              </a:solidFill>
            </a:endParaRPr>
          </a:p>
          <a:p>
            <a:r>
              <a:rPr lang="es-ES" dirty="0">
                <a:solidFill>
                  <a:schemeClr val="tx1"/>
                </a:solidFill>
              </a:rPr>
              <a:t>En ciencia computacional es:</a:t>
            </a:r>
          </a:p>
          <a:p>
            <a:pPr lvl="1"/>
            <a:r>
              <a:rPr lang="es-ES" dirty="0">
                <a:solidFill>
                  <a:schemeClr val="tx1"/>
                </a:solidFill>
              </a:rPr>
              <a:t>una FUNCION que EVALUA que tan cerca esta un ESTADO de ser la SOLUCIÓN</a:t>
            </a:r>
          </a:p>
          <a:p>
            <a:pPr marL="457200" lvl="1" indent="0">
              <a:buNone/>
            </a:pPr>
            <a:endParaRPr lang="es-ES" dirty="0">
              <a:solidFill>
                <a:schemeClr val="tx1"/>
              </a:solidFill>
            </a:endParaRPr>
          </a:p>
          <a:p>
            <a:pPr lvl="1"/>
            <a:endParaRPr lang="es-ES" dirty="0">
              <a:solidFill>
                <a:schemeClr val="tx1"/>
              </a:solidFill>
            </a:endParaRPr>
          </a:p>
          <a:p>
            <a:pPr lvl="1"/>
            <a:r>
              <a:rPr lang="es-ES" dirty="0">
                <a:solidFill>
                  <a:schemeClr val="tx1"/>
                </a:solidFill>
              </a:rPr>
              <a:t>Su diseño es particular para cada problema</a:t>
            </a:r>
          </a:p>
        </p:txBody>
      </p:sp>
      <p:sp>
        <p:nvSpPr>
          <p:cNvPr id="5" name="TextBox 4"/>
          <p:cNvSpPr txBox="1"/>
          <p:nvPr/>
        </p:nvSpPr>
        <p:spPr>
          <a:xfrm flipH="1">
            <a:off x="3707901" y="4221088"/>
            <a:ext cx="38884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000">
                <a:solidFill>
                  <a:srgbClr val="FF0000"/>
                </a:solidFill>
              </a:rPr>
              <a:t>h(x) ; x -&gt; estado</a:t>
            </a:r>
          </a:p>
        </p:txBody>
      </p:sp>
    </p:spTree>
    <p:extLst>
      <p:ext uri="{BB962C8B-B14F-4D97-AF65-F5344CB8AC3E}">
        <p14:creationId xmlns:p14="http://schemas.microsoft.com/office/powerpoint/2010/main" val="258655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Ejemplos de heur</a:t>
            </a:r>
            <a:r>
              <a:rPr lang="es-ES" dirty="0"/>
              <a:t>í</a:t>
            </a:r>
            <a:r>
              <a:rPr lang="es-MX" dirty="0"/>
              <a:t>sticas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321296" y="1600200"/>
            <a:ext cx="7571184" cy="452596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Para el problema de caminos</a:t>
            </a:r>
          </a:p>
          <a:p>
            <a:pPr lvl="1"/>
            <a:r>
              <a:rPr lang="es-ES" dirty="0">
                <a:solidFill>
                  <a:schemeClr val="tx1"/>
                </a:solidFill>
              </a:rPr>
              <a:t>Distancia Manhattan</a:t>
            </a:r>
          </a:p>
          <a:p>
            <a:pPr lvl="1"/>
            <a:r>
              <a:rPr lang="es-ES" dirty="0">
                <a:solidFill>
                  <a:schemeClr val="tx1"/>
                </a:solidFill>
              </a:rPr>
              <a:t>Distancia euclídea</a:t>
            </a:r>
            <a:endParaRPr lang="es-MX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3207340"/>
            <a:ext cx="6300192" cy="29188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19" y="3207340"/>
            <a:ext cx="6385931" cy="291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5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s-IS" dirty="0"/>
              <a:t>Otro tipo de heurística…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tx1"/>
                </a:solidFill>
              </a:rPr>
              <a:t>Heurística</a:t>
            </a:r>
            <a:r>
              <a:rPr lang="es-ES_tradnl" dirty="0">
                <a:solidFill>
                  <a:schemeClr val="tx1"/>
                </a:solidFill>
              </a:rPr>
              <a:t>: el tamaño del panque mas grande que esta fuera de su lugar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108130"/>
            <a:ext cx="5508104" cy="300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49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Usando heurísticas</a:t>
            </a:r>
            <a:endParaRPr lang="es-MX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1432" y="1949115"/>
            <a:ext cx="6692385" cy="393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369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Búsqueda Voraz</a:t>
            </a:r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8778" y="1785938"/>
            <a:ext cx="5928782" cy="44465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11048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486400" y="1543050"/>
            <a:ext cx="3657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645920" y="271791"/>
            <a:ext cx="7086600" cy="857250"/>
          </a:xfrm>
        </p:spPr>
        <p:txBody>
          <a:bodyPr/>
          <a:lstStyle/>
          <a:p>
            <a:pPr eaLnBrk="1" hangingPunct="1"/>
            <a:r>
              <a:rPr lang="en-US" dirty="0" err="1"/>
              <a:t>Búsqueda</a:t>
            </a:r>
            <a:r>
              <a:rPr lang="en-US" dirty="0"/>
              <a:t> </a:t>
            </a:r>
            <a:r>
              <a:rPr lang="en-US" dirty="0" err="1"/>
              <a:t>Voraz</a:t>
            </a:r>
            <a:endParaRPr lang="en-US" dirty="0"/>
          </a:p>
        </p:txBody>
      </p:sp>
      <p:pic>
        <p:nvPicPr>
          <p:cNvPr id="8161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628" y="3144898"/>
            <a:ext cx="841772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38318" y="3168852"/>
            <a:ext cx="4901803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51714" y="3172928"/>
            <a:ext cx="5907881" cy="1596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49332" y="3172928"/>
            <a:ext cx="5910263" cy="2169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1275348" y="1543051"/>
            <a:ext cx="7144166" cy="4688938"/>
          </a:xfrm>
        </p:spPr>
        <p:txBody>
          <a:bodyPr/>
          <a:lstStyle/>
          <a:p>
            <a:r>
              <a:rPr lang="es-ES" dirty="0">
                <a:solidFill>
                  <a:schemeClr val="tx1"/>
                </a:solidFill>
              </a:rPr>
              <a:t>Expande primero </a:t>
            </a:r>
            <a:r>
              <a:rPr lang="es-ES" b="1" i="1" dirty="0">
                <a:solidFill>
                  <a:schemeClr val="tx1"/>
                </a:solidFill>
              </a:rPr>
              <a:t>lo que cree</a:t>
            </a:r>
            <a:r>
              <a:rPr lang="es-ES" dirty="0">
                <a:solidFill>
                  <a:schemeClr val="tx1"/>
                </a:solidFill>
              </a:rPr>
              <a:t> que genera un mayor avance hacia la meta</a:t>
            </a:r>
            <a:r>
              <a:rPr lang="is-IS" dirty="0">
                <a:solidFill>
                  <a:schemeClr val="tx1"/>
                </a:solidFill>
              </a:rPr>
              <a:t>… que puede salir mal?</a:t>
            </a:r>
            <a:endParaRPr lang="es-MX" dirty="0">
              <a:solidFill>
                <a:schemeClr val="tx1"/>
              </a:solidFill>
            </a:endParaRP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890587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Busqueda Voraz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321296" y="1600200"/>
            <a:ext cx="4474840" cy="4525963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Estrategia: expandir el nodo que me lleve mas cerca de la meta</a:t>
            </a:r>
          </a:p>
          <a:p>
            <a:pPr lvl="1"/>
            <a:r>
              <a:rPr lang="es-ES" dirty="0">
                <a:solidFill>
                  <a:schemeClr val="tx1"/>
                </a:solidFill>
              </a:rPr>
              <a:t>La </a:t>
            </a:r>
            <a:r>
              <a:rPr lang="es-ES" dirty="0" err="1">
                <a:solidFill>
                  <a:schemeClr val="tx1"/>
                </a:solidFill>
              </a:rPr>
              <a:t>heuristica</a:t>
            </a:r>
            <a:r>
              <a:rPr lang="es-ES" dirty="0">
                <a:solidFill>
                  <a:schemeClr val="tx1"/>
                </a:solidFill>
              </a:rPr>
              <a:t> finalmente es un estimado de que tan lejos estoy de la meta</a:t>
            </a:r>
          </a:p>
          <a:p>
            <a:pPr marL="457200" lvl="1" indent="0">
              <a:buNone/>
            </a:pPr>
            <a:endParaRPr lang="es-ES" dirty="0">
              <a:solidFill>
                <a:schemeClr val="tx1"/>
              </a:solidFill>
            </a:endParaRPr>
          </a:p>
          <a:p>
            <a:r>
              <a:rPr lang="es-ES" dirty="0">
                <a:solidFill>
                  <a:schemeClr val="tx1"/>
                </a:solidFill>
              </a:rPr>
              <a:t>Fácil? Si</a:t>
            </a:r>
          </a:p>
          <a:p>
            <a:r>
              <a:rPr lang="es-ES" dirty="0">
                <a:solidFill>
                  <a:schemeClr val="tx1"/>
                </a:solidFill>
              </a:rPr>
              <a:t>Conveniente? Usualmente no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1893087"/>
            <a:ext cx="2561974" cy="394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38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6238" y="2322156"/>
            <a:ext cx="6773862" cy="337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05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Temas a tratar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>
                <a:solidFill>
                  <a:schemeClr val="tx1"/>
                </a:solidFill>
              </a:rPr>
              <a:t>Busqueda informada</a:t>
            </a:r>
          </a:p>
          <a:p>
            <a:pPr marL="0" indent="0">
              <a:buNone/>
            </a:pPr>
            <a:r>
              <a:rPr lang="es-MX" dirty="0">
                <a:solidFill>
                  <a:schemeClr val="tx1"/>
                </a:solidFill>
              </a:rPr>
              <a:t>	Heur</a:t>
            </a:r>
            <a:r>
              <a:rPr lang="es-ES" dirty="0" err="1">
                <a:solidFill>
                  <a:schemeClr val="tx1"/>
                </a:solidFill>
              </a:rPr>
              <a:t>ísticas</a:t>
            </a:r>
            <a:endParaRPr lang="es-E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</a:rPr>
              <a:t>	Búsqueda voraz</a:t>
            </a:r>
          </a:p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</a:rPr>
              <a:t>	A*</a:t>
            </a:r>
          </a:p>
          <a:p>
            <a:pPr marL="0" indent="0">
              <a:buNone/>
            </a:pPr>
            <a:endParaRPr lang="es-E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</a:rPr>
              <a:t>Búsqueda por grafos</a:t>
            </a:r>
            <a:endParaRPr lang="es-MX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916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742342"/>
            <a:ext cx="6715125" cy="45339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928" y="1742342"/>
            <a:ext cx="6505575" cy="44481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540" y="1786597"/>
            <a:ext cx="6610350" cy="45434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5615" y="1761525"/>
            <a:ext cx="693420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63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Ejercicio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2042083"/>
            <a:ext cx="6720609" cy="363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86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Recordemos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221047" y="1343252"/>
            <a:ext cx="6773593" cy="4445391"/>
          </a:xfrm>
        </p:spPr>
        <p:txBody>
          <a:bodyPr>
            <a:normAutofit/>
          </a:bodyPr>
          <a:lstStyle/>
          <a:p>
            <a:r>
              <a:rPr lang="es-MX" sz="2800" dirty="0">
                <a:solidFill>
                  <a:schemeClr val="tx1"/>
                </a:solidFill>
              </a:rPr>
              <a:t>Problema de busqueda</a:t>
            </a:r>
          </a:p>
          <a:p>
            <a:pPr lvl="1"/>
            <a:r>
              <a:rPr lang="es-MX" sz="2000" dirty="0">
                <a:solidFill>
                  <a:schemeClr val="tx1"/>
                </a:solidFill>
              </a:rPr>
              <a:t>Estados (configuracion del mundo)</a:t>
            </a:r>
          </a:p>
          <a:p>
            <a:pPr lvl="1"/>
            <a:r>
              <a:rPr lang="es-MX" sz="2000" dirty="0">
                <a:solidFill>
                  <a:schemeClr val="tx1"/>
                </a:solidFill>
              </a:rPr>
              <a:t>Funci</a:t>
            </a:r>
            <a:r>
              <a:rPr lang="es-ES" sz="2000" dirty="0" err="1">
                <a:solidFill>
                  <a:schemeClr val="tx1"/>
                </a:solidFill>
              </a:rPr>
              <a:t>ón</a:t>
            </a:r>
            <a:r>
              <a:rPr lang="es-ES" sz="2000" dirty="0">
                <a:solidFill>
                  <a:schemeClr val="tx1"/>
                </a:solidFill>
              </a:rPr>
              <a:t> de sucesores(dinámica del mundo)</a:t>
            </a:r>
          </a:p>
          <a:p>
            <a:pPr lvl="1"/>
            <a:r>
              <a:rPr lang="es-ES" sz="2000" dirty="0">
                <a:solidFill>
                  <a:schemeClr val="tx1"/>
                </a:solidFill>
              </a:rPr>
              <a:t>Estado inicial y prueba de meta</a:t>
            </a:r>
            <a:endParaRPr lang="es-MX" sz="2000" dirty="0">
              <a:solidFill>
                <a:schemeClr val="tx1"/>
              </a:solidFill>
            </a:endParaRPr>
          </a:p>
          <a:p>
            <a:pPr lvl="1"/>
            <a:r>
              <a:rPr lang="es-MX" sz="2000" dirty="0">
                <a:solidFill>
                  <a:schemeClr val="tx1"/>
                </a:solidFill>
              </a:rPr>
              <a:t>Cada acci</a:t>
            </a:r>
            <a:r>
              <a:rPr lang="es-ES" sz="2000" dirty="0" err="1">
                <a:solidFill>
                  <a:schemeClr val="tx1"/>
                </a:solidFill>
              </a:rPr>
              <a:t>ón</a:t>
            </a:r>
            <a:r>
              <a:rPr lang="es-ES" sz="2000" dirty="0">
                <a:solidFill>
                  <a:schemeClr val="tx1"/>
                </a:solidFill>
              </a:rPr>
              <a:t> tiene un costo</a:t>
            </a:r>
          </a:p>
          <a:p>
            <a:pPr lvl="1"/>
            <a:endParaRPr lang="es-ES" sz="2000" dirty="0">
              <a:solidFill>
                <a:schemeClr val="tx1"/>
              </a:solidFill>
            </a:endParaRPr>
          </a:p>
          <a:p>
            <a:r>
              <a:rPr lang="es-MX" dirty="0">
                <a:solidFill>
                  <a:schemeClr val="tx1"/>
                </a:solidFill>
              </a:rPr>
              <a:t>Arbol de busqueda</a:t>
            </a:r>
          </a:p>
          <a:p>
            <a:pPr lvl="1"/>
            <a:r>
              <a:rPr lang="es-MX" sz="2000" dirty="0">
                <a:solidFill>
                  <a:schemeClr val="tx1"/>
                </a:solidFill>
              </a:rPr>
              <a:t>Cada nodo representa un </a:t>
            </a:r>
            <a:r>
              <a:rPr lang="es-MX" sz="2000" b="1" i="1" u="sng" dirty="0">
                <a:solidFill>
                  <a:schemeClr val="tx1"/>
                </a:solidFill>
              </a:rPr>
              <a:t>plan</a:t>
            </a:r>
            <a:endParaRPr lang="es-MX" sz="2000" dirty="0">
              <a:solidFill>
                <a:schemeClr val="tx1"/>
              </a:solidFill>
            </a:endParaRPr>
          </a:p>
          <a:p>
            <a:pPr lvl="1"/>
            <a:r>
              <a:rPr lang="es-MX" sz="2000" dirty="0">
                <a:solidFill>
                  <a:schemeClr val="tx1"/>
                </a:solidFill>
              </a:rPr>
              <a:t>El costo de cada plan es la suma del costo de sus acciones</a:t>
            </a:r>
          </a:p>
        </p:txBody>
      </p:sp>
    </p:spTree>
    <p:extLst>
      <p:ext uri="{BB962C8B-B14F-4D97-AF65-F5344CB8AC3E}">
        <p14:creationId xmlns:p14="http://schemas.microsoft.com/office/powerpoint/2010/main" val="1647395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Recordemos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dirty="0">
                <a:solidFill>
                  <a:schemeClr val="tx1"/>
                </a:solidFill>
              </a:rPr>
              <a:t>Algoritmo de b</a:t>
            </a:r>
            <a:r>
              <a:rPr lang="es-ES" dirty="0">
                <a:solidFill>
                  <a:schemeClr val="tx1"/>
                </a:solidFill>
              </a:rPr>
              <a:t>ú</a:t>
            </a:r>
            <a:r>
              <a:rPr lang="es-MX" dirty="0" err="1">
                <a:solidFill>
                  <a:schemeClr val="tx1"/>
                </a:solidFill>
              </a:rPr>
              <a:t>squeda</a:t>
            </a:r>
            <a:r>
              <a:rPr lang="es-MX" dirty="0">
                <a:solidFill>
                  <a:schemeClr val="tx1"/>
                </a:solidFill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s-MX" sz="2400" dirty="0">
                <a:solidFill>
                  <a:schemeClr val="tx1"/>
                </a:solidFill>
              </a:rPr>
              <a:t>Construye parte del </a:t>
            </a:r>
            <a:r>
              <a:rPr lang="es-ES" sz="2400" dirty="0">
                <a:solidFill>
                  <a:schemeClr val="tx1"/>
                </a:solidFill>
              </a:rPr>
              <a:t>árbol de búsqueda</a:t>
            </a:r>
            <a:endParaRPr lang="es-MX" sz="2400" dirty="0">
              <a:solidFill>
                <a:schemeClr val="tx1"/>
              </a:solidFill>
            </a:endParaRPr>
          </a:p>
          <a:p>
            <a:pPr lvl="1">
              <a:lnSpc>
                <a:spcPct val="110000"/>
              </a:lnSpc>
            </a:pPr>
            <a:r>
              <a:rPr lang="es-ES" sz="2400" dirty="0">
                <a:solidFill>
                  <a:schemeClr val="tx1"/>
                </a:solidFill>
              </a:rPr>
              <a:t>Trabaja a partir de expandir nodos, probarlos y guardarlos para después</a:t>
            </a:r>
          </a:p>
          <a:p>
            <a:pPr lvl="1"/>
            <a:r>
              <a:rPr lang="es-ES" sz="2400" dirty="0">
                <a:solidFill>
                  <a:schemeClr val="tx1"/>
                </a:solidFill>
              </a:rPr>
              <a:t>Es fundamental la manera en la que se sacan del contenedor</a:t>
            </a:r>
          </a:p>
          <a:p>
            <a:pPr lvl="1">
              <a:lnSpc>
                <a:spcPct val="150000"/>
              </a:lnSpc>
            </a:pPr>
            <a:r>
              <a:rPr lang="es-ES" sz="2400" dirty="0">
                <a:solidFill>
                  <a:schemeClr val="tx1"/>
                </a:solidFill>
              </a:rPr>
              <a:t>Óptimo: cuando asegura encontrar la mejor solución</a:t>
            </a:r>
            <a:endParaRPr lang="es-MX" sz="2400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s-MX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741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Recordemos: Ejemplo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Problema de los panqueques </a:t>
            </a: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r>
              <a:rPr lang="es-MX" dirty="0">
                <a:solidFill>
                  <a:schemeClr val="tx1"/>
                </a:solidFill>
              </a:rPr>
              <a:t>		Costo == # </a:t>
            </a:r>
            <a:r>
              <a:rPr lang="es-MX" dirty="0" err="1">
                <a:solidFill>
                  <a:schemeClr val="tx1"/>
                </a:solidFill>
              </a:rPr>
              <a:t>paqueques</a:t>
            </a:r>
            <a:r>
              <a:rPr lang="es-MX" dirty="0">
                <a:solidFill>
                  <a:schemeClr val="tx1"/>
                </a:solidFill>
              </a:rPr>
              <a:t> volteados</a:t>
            </a:r>
          </a:p>
          <a:p>
            <a:pPr marL="457200" lvl="1" indent="0">
              <a:buNone/>
            </a:pPr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3068960"/>
            <a:ext cx="2937272" cy="14686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968" y="2708920"/>
            <a:ext cx="3145077" cy="285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10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</a:p>
        </p:txBody>
      </p:sp>
      <p:pic>
        <p:nvPicPr>
          <p:cNvPr id="2050" name="Picture 2" descr="Resultado de imagen para chef robot 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656" y="2198478"/>
            <a:ext cx="5133343" cy="271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809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Problema de los panqueques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¿Suena bobo?</a:t>
            </a:r>
          </a:p>
          <a:p>
            <a:endParaRPr lang="es-MX" dirty="0">
              <a:solidFill>
                <a:schemeClr val="tx1"/>
              </a:solidFill>
            </a:endParaRPr>
          </a:p>
          <a:p>
            <a:endParaRPr lang="es-MX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276872"/>
            <a:ext cx="6722846" cy="36011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35696" y="2780928"/>
            <a:ext cx="2736304" cy="7200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4305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Problema de los panqueques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</a:rPr>
              <a:t>Espacio de estados (con costo)</a:t>
            </a:r>
          </a:p>
          <a:p>
            <a:pPr marL="0" indent="0">
              <a:buNone/>
            </a:pPr>
            <a:endParaRPr lang="es-MX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MX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772" y="2284097"/>
            <a:ext cx="6660232" cy="382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331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</a:t>
            </a:r>
            <a:r>
              <a:rPr lang="es-ES" dirty="0"/>
              <a:t>ú</a:t>
            </a:r>
            <a:r>
              <a:rPr lang="es-MX" dirty="0"/>
              <a:t>squeda por </a:t>
            </a:r>
            <a:r>
              <a:rPr lang="es-ES" dirty="0"/>
              <a:t>á</a:t>
            </a:r>
            <a:r>
              <a:rPr lang="es-MX" dirty="0"/>
              <a:t>rbol general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34480" y="1524377"/>
            <a:ext cx="7344816" cy="233910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sz="1600" b="1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function</a:t>
            </a:r>
            <a:r>
              <a:rPr lang="es-ES_tradnl" sz="1600" dirty="0"/>
              <a:t> </a:t>
            </a:r>
            <a:r>
              <a:rPr lang="es-ES_tradnl" sz="12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BUSQUEDA-ARBOL</a:t>
            </a:r>
            <a:r>
              <a:rPr lang="es-ES_tradnl" sz="1600" dirty="0"/>
              <a:t>(</a:t>
            </a:r>
            <a:r>
              <a:rPr lang="es-ES_tradnl" sz="1600" i="1" dirty="0">
                <a:solidFill>
                  <a:srgbClr val="92D050"/>
                </a:solidFill>
              </a:rPr>
              <a:t>problema</a:t>
            </a:r>
            <a:r>
              <a:rPr lang="es-ES_tradnl" sz="1600" dirty="0"/>
              <a:t>, </a:t>
            </a:r>
            <a:r>
              <a:rPr lang="es-ES_tradnl" sz="1600" i="1" dirty="0">
                <a:solidFill>
                  <a:srgbClr val="92D050"/>
                </a:solidFill>
              </a:rPr>
              <a:t>estrategia</a:t>
            </a:r>
            <a:r>
              <a:rPr lang="es-ES_tradnl" sz="1600" dirty="0"/>
              <a:t>) </a:t>
            </a:r>
            <a:r>
              <a:rPr lang="es-ES_tradnl" sz="1600" b="1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returns</a:t>
            </a:r>
            <a:r>
              <a:rPr lang="es-ES_tradnl" sz="1600" dirty="0"/>
              <a:t> una </a:t>
            </a:r>
            <a:r>
              <a:rPr lang="es-ES_tradnl" sz="1600" dirty="0" err="1"/>
              <a:t>solucion</a:t>
            </a:r>
            <a:r>
              <a:rPr lang="es-ES_tradnl" sz="1600" dirty="0"/>
              <a:t>, o fallo</a:t>
            </a:r>
          </a:p>
          <a:p>
            <a:r>
              <a:rPr lang="es-ES_tradnl" sz="1600" dirty="0"/>
              <a:t>        inicializar el </a:t>
            </a:r>
            <a:r>
              <a:rPr lang="es-ES" sz="1600" dirty="0"/>
              <a:t>árbol de búsqueda con el estado inicial del problema</a:t>
            </a:r>
          </a:p>
          <a:p>
            <a:r>
              <a:rPr lang="es-ES" sz="1600" dirty="0"/>
              <a:t>        </a:t>
            </a:r>
            <a:r>
              <a:rPr lang="es-ES" sz="1600" b="1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loop</a:t>
            </a:r>
            <a:r>
              <a:rPr lang="es-ES" sz="1600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 do</a:t>
            </a:r>
          </a:p>
          <a:p>
            <a:r>
              <a:rPr lang="es-ES" sz="1600" dirty="0"/>
              <a:t>                </a:t>
            </a:r>
            <a:r>
              <a:rPr lang="es-ES" sz="1600" b="1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if</a:t>
            </a:r>
            <a:r>
              <a:rPr lang="es-ES" sz="1600" dirty="0"/>
              <a:t> no hay mas candidatos de expansión </a:t>
            </a:r>
            <a:r>
              <a:rPr lang="es-ES" sz="1600" b="1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then</a:t>
            </a:r>
            <a:r>
              <a:rPr lang="es-ES" sz="1600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s-ES" sz="1600" b="1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return</a:t>
            </a:r>
            <a:r>
              <a:rPr lang="es-ES" sz="1600" dirty="0">
                <a:solidFill>
                  <a:srgbClr val="7030A0"/>
                </a:solidFill>
              </a:rPr>
              <a:t> </a:t>
            </a:r>
            <a:r>
              <a:rPr lang="es-ES" sz="1600" dirty="0"/>
              <a:t>fallo</a:t>
            </a:r>
          </a:p>
          <a:p>
            <a:r>
              <a:rPr lang="es-ES" sz="1600" dirty="0"/>
              <a:t>                elige nodo para </a:t>
            </a:r>
            <a:r>
              <a:rPr lang="es-ES" sz="1600" dirty="0" err="1"/>
              <a:t>expansion</a:t>
            </a:r>
            <a:r>
              <a:rPr lang="es-ES" sz="1600" dirty="0"/>
              <a:t> de acuerdo a la </a:t>
            </a:r>
            <a:r>
              <a:rPr lang="es-ES" sz="1600" i="1" dirty="0">
                <a:solidFill>
                  <a:schemeClr val="accent3"/>
                </a:solidFill>
              </a:rPr>
              <a:t>estrategia</a:t>
            </a:r>
          </a:p>
          <a:p>
            <a:r>
              <a:rPr lang="es-ES" sz="1600" dirty="0"/>
              <a:t>                </a:t>
            </a:r>
            <a:r>
              <a:rPr lang="es-ES" sz="1600" b="1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if</a:t>
            </a:r>
            <a:r>
              <a:rPr lang="es-ES" sz="1600" dirty="0"/>
              <a:t> el nodo contiene un estado final </a:t>
            </a:r>
            <a:r>
              <a:rPr lang="es-ES" sz="1600" b="1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then</a:t>
            </a:r>
            <a:r>
              <a:rPr lang="es-ES" sz="1600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s-ES" sz="1600" b="1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return</a:t>
            </a:r>
            <a:r>
              <a:rPr lang="es-ES" sz="1600" dirty="0"/>
              <a:t> la solución </a:t>
            </a:r>
          </a:p>
          <a:p>
            <a:r>
              <a:rPr lang="es-ES" sz="1600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      </a:t>
            </a:r>
            <a:r>
              <a:rPr lang="es-ES" sz="1600" b="1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else</a:t>
            </a:r>
            <a:r>
              <a:rPr lang="es-ES" sz="1600" dirty="0"/>
              <a:t> expande el nodo de acuerdo al </a:t>
            </a:r>
            <a:r>
              <a:rPr lang="es-ES" sz="1600" i="1" dirty="0">
                <a:solidFill>
                  <a:schemeClr val="accent3"/>
                </a:solidFill>
              </a:rPr>
              <a:t>problema</a:t>
            </a:r>
            <a:r>
              <a:rPr lang="es-ES" sz="1600" dirty="0"/>
              <a:t>, y añade los nodos             	resultantes al árbol de búsqueda</a:t>
            </a:r>
          </a:p>
          <a:p>
            <a:r>
              <a:rPr lang="es-ES" sz="1600" b="1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end</a:t>
            </a:r>
            <a:r>
              <a:rPr lang="es-ES" dirty="0"/>
              <a:t>   </a:t>
            </a:r>
            <a:endParaRPr lang="es-ES_tradnl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480" y="3863479"/>
            <a:ext cx="7344816" cy="22298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480" y="3863478"/>
            <a:ext cx="7344816" cy="22298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863477"/>
            <a:ext cx="7735688" cy="22298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870992"/>
            <a:ext cx="8100392" cy="222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070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inters2017</Template>
  <TotalTime>2437</TotalTime>
  <Words>696</Words>
  <Application>Microsoft Office PowerPoint</Application>
  <PresentationFormat>On-screen Show (4:3)</PresentationFormat>
  <Paragraphs>112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Bauhaus 93</vt:lpstr>
      <vt:lpstr>Calibri</vt:lpstr>
      <vt:lpstr>Calibri Light</vt:lpstr>
      <vt:lpstr>Century Gothic</vt:lpstr>
      <vt:lpstr>Courier New</vt:lpstr>
      <vt:lpstr>Times New Roman</vt:lpstr>
      <vt:lpstr>Tema de Office</vt:lpstr>
      <vt:lpstr>BUSQUEDA INFORMADA</vt:lpstr>
      <vt:lpstr>Temas a tratar</vt:lpstr>
      <vt:lpstr>Recordemos</vt:lpstr>
      <vt:lpstr>Recordemos</vt:lpstr>
      <vt:lpstr>Recordemos: Ejemplo</vt:lpstr>
      <vt:lpstr> </vt:lpstr>
      <vt:lpstr>Problema de los panqueques</vt:lpstr>
      <vt:lpstr>Problema de los panqueques</vt:lpstr>
      <vt:lpstr>Búsqueda por árbol general</vt:lpstr>
      <vt:lpstr>La similitud: contenedor</vt:lpstr>
      <vt:lpstr>Búsqueda informada</vt:lpstr>
      <vt:lpstr>Heurística</vt:lpstr>
      <vt:lpstr>Ejemplos de heurísticas</vt:lpstr>
      <vt:lpstr>Otro tipo de heurística…</vt:lpstr>
      <vt:lpstr>Usando heurísticas</vt:lpstr>
      <vt:lpstr>Búsqueda Voraz</vt:lpstr>
      <vt:lpstr>Búsqueda Voraz</vt:lpstr>
      <vt:lpstr>Busqueda Voraz</vt:lpstr>
      <vt:lpstr>Ejemplo</vt:lpstr>
      <vt:lpstr>Ejemplo</vt:lpstr>
      <vt:lpstr>Ejercicio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Proteco</dc:title>
  <dc:creator>SSnake Snak</dc:creator>
  <cp:lastModifiedBy>NICKY GARCIA FIERROS</cp:lastModifiedBy>
  <cp:revision>52</cp:revision>
  <dcterms:created xsi:type="dcterms:W3CDTF">2016-11-11T20:42:00Z</dcterms:created>
  <dcterms:modified xsi:type="dcterms:W3CDTF">2018-01-17T16:57:27Z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3082-10.2.0.5820</vt:lpwstr>
  </property>
</Properties>
</file>